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2" r:id="rId8"/>
    <p:sldId id="272" r:id="rId9"/>
    <p:sldId id="268" r:id="rId10"/>
    <p:sldId id="270" r:id="rId11"/>
    <p:sldId id="273" r:id="rId12"/>
    <p:sldId id="274" r:id="rId13"/>
    <p:sldId id="275" r:id="rId14"/>
    <p:sldId id="276" r:id="rId15"/>
    <p:sldId id="269" r:id="rId16"/>
    <p:sldId id="265" r:id="rId17"/>
    <p:sldId id="264" r:id="rId18"/>
    <p:sldId id="263" r:id="rId19"/>
    <p:sldId id="277" r:id="rId20"/>
    <p:sldId id="259" r:id="rId21"/>
    <p:sldId id="26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4" autoAdjust="0"/>
    <p:restoredTop sz="90704" autoAdjust="0"/>
  </p:normalViewPr>
  <p:slideViewPr>
    <p:cSldViewPr snapToGrid="0">
      <p:cViewPr varScale="1">
        <p:scale>
          <a:sx n="131" d="100"/>
          <a:sy n="13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gorrelaS2532@uhcl.edu" TargetMode="External"/><Relationship Id="rId2" Type="http://schemas.openxmlformats.org/officeDocument/2006/relationships/hyperlink" Target="mailto:akulas2222@uhcl.edu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mailto:javvajiG8191@uhcl.edu" TargetMode="External"/><Relationship Id="rId4" Type="http://schemas.openxmlformats.org/officeDocument/2006/relationships/hyperlink" Target="mailto:mohammedT6473@uhcl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2360" y="2614876"/>
            <a:ext cx="4941771" cy="1122202"/>
          </a:xfrm>
        </p:spPr>
        <p:txBody>
          <a:bodyPr/>
          <a:lstStyle/>
          <a:p>
            <a:pPr algn="r"/>
            <a:r>
              <a:rPr lang="en-US" sz="3200" dirty="0"/>
              <a:t>MINIMAL</a:t>
            </a:r>
            <a:br>
              <a:rPr lang="en-US" sz="2800" dirty="0"/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Expense TRACKER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2041" y="3797406"/>
            <a:ext cx="4941770" cy="1027270"/>
          </a:xfrm>
        </p:spPr>
        <p:txBody>
          <a:bodyPr>
            <a:normAutofit/>
          </a:bodyPr>
          <a:lstStyle/>
          <a:p>
            <a:pPr algn="r"/>
            <a:r>
              <a:rPr lang="en-US" sz="1400" dirty="0"/>
              <a:t>Team - #One</a:t>
            </a:r>
            <a:br>
              <a:rPr lang="en-US" sz="1400" dirty="0"/>
            </a:br>
            <a:endParaRPr lang="en-US" sz="1400" dirty="0"/>
          </a:p>
          <a:p>
            <a:pPr algn="r"/>
            <a:r>
              <a:rPr lang="en-US" sz="1400" dirty="0"/>
              <a:t>Professor: Pradeep Budharaju</a:t>
            </a:r>
            <a:br>
              <a:rPr lang="en-US" sz="1400" dirty="0"/>
            </a:br>
            <a:r>
              <a:rPr lang="en-US" sz="1400" dirty="0"/>
              <a:t>TA: Subhalesh Polavarapu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MINIMAL – EXPENSE TRACKER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FC440-12BA-E106-B609-5AAE45BB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7275"/>
            <a:ext cx="9516707" cy="529907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127A66F-E405-A2F1-30EB-5BB378A2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633" y="34925"/>
            <a:ext cx="6464700" cy="1317626"/>
          </a:xfrm>
        </p:spPr>
        <p:txBody>
          <a:bodyPr/>
          <a:lstStyle/>
          <a:p>
            <a:r>
              <a:rPr lang="en-US" dirty="0"/>
              <a:t>Budget screen Mockups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775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MINIMAL – EXPENSE TRACKER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12597FD-326B-2C31-5CAE-5012654B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575" y="0"/>
            <a:ext cx="3752850" cy="645583"/>
          </a:xfrm>
        </p:spPr>
        <p:txBody>
          <a:bodyPr/>
          <a:lstStyle/>
          <a:p>
            <a:r>
              <a:rPr lang="en-US" dirty="0"/>
              <a:t>Settings modules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E34F1-FBC9-6DE9-3075-D27985B9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13" y="739674"/>
            <a:ext cx="7001773" cy="57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FRAMEWORKS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MINIMAL – EXPENSE TRACKER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20C3-D959-7CF1-CFD9-F9AF81D924F2}"/>
              </a:ext>
            </a:extLst>
          </p:cNvPr>
          <p:cNvSpPr txBox="1"/>
          <p:nvPr/>
        </p:nvSpPr>
        <p:spPr>
          <a:xfrm>
            <a:off x="2933700" y="2113280"/>
            <a:ext cx="918469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UIKit</a:t>
            </a:r>
          </a:p>
          <a:p>
            <a:pPr marL="342900" indent="-342900">
              <a:buAutoNum type="arabicPeriod"/>
            </a:pPr>
            <a:r>
              <a:rPr lang="en-US" sz="1600" dirty="0"/>
              <a:t>Storyboard</a:t>
            </a:r>
          </a:p>
          <a:p>
            <a:pPr marL="342900" indent="-342900">
              <a:buAutoNum type="arabicPeriod"/>
            </a:pPr>
            <a:r>
              <a:rPr lang="en-US" sz="1600" dirty="0"/>
              <a:t>Core Data</a:t>
            </a:r>
          </a:p>
          <a:p>
            <a:pPr marL="342900" indent="-342900">
              <a:buAutoNum type="arabicPeriod"/>
            </a:pPr>
            <a:r>
              <a:rPr lang="en-US" sz="1600" dirty="0"/>
              <a:t>User Notifications</a:t>
            </a:r>
          </a:p>
          <a:p>
            <a:pPr marL="342900" indent="-342900">
              <a:buFontTx/>
              <a:buAutoNum type="arabicPeriod"/>
            </a:pPr>
            <a:r>
              <a:rPr lang="en-US" sz="1600" dirty="0"/>
              <a:t>Charts - charting framework for Swift and iOS used for creating charts for the expenses to provide</a:t>
            </a:r>
            <a:br>
              <a:rPr lang="en-US" sz="1600" dirty="0"/>
            </a:br>
            <a:r>
              <a:rPr lang="en-US" sz="1600" dirty="0"/>
              <a:t>               detail analysis of their spending to the user (ex: Pie Chart, Bar or Line etc.)</a:t>
            </a:r>
          </a:p>
          <a:p>
            <a:pPr marL="342900" indent="-342900">
              <a:buAutoNum type="arabicPeriod"/>
            </a:pPr>
            <a:r>
              <a:rPr lang="en-US" sz="1600" dirty="0"/>
              <a:t>Cocoa Pods – Dependency Management</a:t>
            </a:r>
          </a:p>
          <a:p>
            <a:pPr marL="342900" indent="-342900">
              <a:buAutoNum type="arabicPeriod"/>
            </a:pPr>
            <a:r>
              <a:rPr lang="en-US" sz="1600"/>
              <a:t>Swift Packet Manage</a:t>
            </a:r>
            <a:r>
              <a:rPr lang="en-US" sz="1600" dirty="0"/>
              <a:t>r</a:t>
            </a:r>
          </a:p>
          <a:p>
            <a:endParaRPr lang="en-US" sz="1600" dirty="0"/>
          </a:p>
          <a:p>
            <a:r>
              <a:rPr lang="en-US" sz="1600" b="1" dirty="0"/>
              <a:t>Some additional packages might be useful for future scope</a:t>
            </a:r>
            <a:br>
              <a:rPr lang="en-US" sz="1600" b="1" dirty="0"/>
            </a:b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dirty="0"/>
              <a:t>Alamofire</a:t>
            </a:r>
          </a:p>
          <a:p>
            <a:pPr marL="342900" indent="-342900">
              <a:buAutoNum type="arabicPeriod"/>
            </a:pPr>
            <a:r>
              <a:rPr lang="en-US" sz="1600" dirty="0"/>
              <a:t>Firebase Authentication or OAuth</a:t>
            </a:r>
          </a:p>
          <a:p>
            <a:pPr marL="342900" indent="-342900">
              <a:buAutoNum type="arabicPeriod"/>
            </a:pPr>
            <a:r>
              <a:rPr lang="en-US" sz="1600" dirty="0"/>
              <a:t>Keychain Services</a:t>
            </a:r>
          </a:p>
          <a:p>
            <a:pPr marL="342900" indent="-342900">
              <a:buAutoNum type="arabicPeriod"/>
            </a:pPr>
            <a:r>
              <a:rPr lang="en-US" sz="1600" dirty="0"/>
              <a:t>XCTest</a:t>
            </a:r>
          </a:p>
          <a:p>
            <a:pPr marL="342900" indent="-342900">
              <a:buFontTx/>
              <a:buAutoNum type="arabicPeriod"/>
            </a:pPr>
            <a:r>
              <a:rPr lang="en-US" sz="1600" dirty="0"/>
              <a:t>Crashlytics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>
            <a:normAutofit/>
          </a:bodyPr>
          <a:lstStyle/>
          <a:p>
            <a:r>
              <a:rPr lang="en-US" dirty="0"/>
              <a:t>"None of us is as smart as all of us." — Ken Blanchard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/>
          <a:lstStyle/>
          <a:p>
            <a:r>
              <a:rPr lang="en-US" dirty="0"/>
              <a:t>Ken Blanchard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815466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4637484"/>
            <a:ext cx="2317707" cy="343061"/>
          </a:xfrm>
        </p:spPr>
        <p:txBody>
          <a:bodyPr/>
          <a:lstStyle/>
          <a:p>
            <a:r>
              <a:rPr lang="en-US" dirty="0"/>
              <a:t>Shivaraj Akula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017074"/>
            <a:ext cx="1845511" cy="343061"/>
          </a:xfrm>
        </p:spPr>
        <p:txBody>
          <a:bodyPr/>
          <a:lstStyle/>
          <a:p>
            <a:r>
              <a:rPr lang="en-US" dirty="0"/>
              <a:t>Developer &amp; Manager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4637484"/>
            <a:ext cx="2330816" cy="343061"/>
          </a:xfrm>
        </p:spPr>
        <p:txBody>
          <a:bodyPr/>
          <a:lstStyle/>
          <a:p>
            <a:r>
              <a:rPr lang="en-US" dirty="0"/>
              <a:t>Sai Vamsi Gorrela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031756"/>
            <a:ext cx="1855949" cy="343061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4637484"/>
            <a:ext cx="2317707" cy="343061"/>
          </a:xfrm>
        </p:spPr>
        <p:txBody>
          <a:bodyPr/>
          <a:lstStyle/>
          <a:p>
            <a:r>
              <a:rPr lang="en-US" dirty="0"/>
              <a:t>Tahoor Mohammed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031756"/>
            <a:ext cx="1845511" cy="343061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4637484"/>
            <a:ext cx="2317706" cy="343061"/>
          </a:xfrm>
        </p:spPr>
        <p:txBody>
          <a:bodyPr/>
          <a:lstStyle/>
          <a:p>
            <a:r>
              <a:rPr lang="en-US" dirty="0"/>
              <a:t>Gopi Krishna J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017074"/>
            <a:ext cx="1845510" cy="343061"/>
          </a:xfrm>
        </p:spPr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phic 6" descr="Male profile with solid fill">
            <a:extLst>
              <a:ext uri="{FF2B5EF4-FFF2-40B4-BE49-F238E27FC236}">
                <a16:creationId xmlns:a16="http://schemas.microsoft.com/office/drawing/2014/main" id="{CA13B119-7711-381A-1FFC-7CCE30FD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786" y="2439034"/>
            <a:ext cx="1979269" cy="2158615"/>
          </a:xfrm>
          <a:prstGeom prst="rect">
            <a:avLst/>
          </a:prstGeom>
        </p:spPr>
      </p:pic>
      <p:pic>
        <p:nvPicPr>
          <p:cNvPr id="30" name="Graphic 29" descr="Male profile with solid fill">
            <a:extLst>
              <a:ext uri="{FF2B5EF4-FFF2-40B4-BE49-F238E27FC236}">
                <a16:creationId xmlns:a16="http://schemas.microsoft.com/office/drawing/2014/main" id="{7A357287-2914-6788-E678-3D97779C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5252" y="2439034"/>
            <a:ext cx="1979269" cy="2158615"/>
          </a:xfrm>
          <a:prstGeom prst="rect">
            <a:avLst/>
          </a:prstGeom>
        </p:spPr>
      </p:pic>
      <p:pic>
        <p:nvPicPr>
          <p:cNvPr id="31" name="Graphic 30" descr="Male profile with solid fill">
            <a:extLst>
              <a:ext uri="{FF2B5EF4-FFF2-40B4-BE49-F238E27FC236}">
                <a16:creationId xmlns:a16="http://schemas.microsoft.com/office/drawing/2014/main" id="{E8EB3DA9-D52B-B8AE-47EA-E50EA5EA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182" y="2427658"/>
            <a:ext cx="1979269" cy="2158615"/>
          </a:xfrm>
          <a:prstGeom prst="rect">
            <a:avLst/>
          </a:prstGeom>
        </p:spPr>
      </p:pic>
      <p:pic>
        <p:nvPicPr>
          <p:cNvPr id="32" name="Graphic 31" descr="Male profile with solid fill">
            <a:extLst>
              <a:ext uri="{FF2B5EF4-FFF2-40B4-BE49-F238E27FC236}">
                <a16:creationId xmlns:a16="http://schemas.microsoft.com/office/drawing/2014/main" id="{F3B4CAC5-4768-1DB7-63A2-D0F7EFD9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8063" y="2439034"/>
            <a:ext cx="1979269" cy="21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36" y="638177"/>
            <a:ext cx="8421688" cy="1325563"/>
          </a:xfrm>
        </p:spPr>
        <p:txBody>
          <a:bodyPr/>
          <a:lstStyle/>
          <a:p>
            <a:r>
              <a:rPr lang="en-US" dirty="0"/>
              <a:t>TASK DIVISION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 - EXPENSE TRACKER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27" name="Graphic 326" descr="Male profile with solid fill">
            <a:extLst>
              <a:ext uri="{FF2B5EF4-FFF2-40B4-BE49-F238E27FC236}">
                <a16:creationId xmlns:a16="http://schemas.microsoft.com/office/drawing/2014/main" id="{96C0062A-C363-BE6E-DBDC-D17D24047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635" y="1874270"/>
            <a:ext cx="839812" cy="915910"/>
          </a:xfrm>
          <a:prstGeom prst="rect">
            <a:avLst/>
          </a:prstGeom>
        </p:spPr>
      </p:pic>
      <p:sp>
        <p:nvSpPr>
          <p:cNvPr id="329" name="Round Diagonal Corner Rectangle 328">
            <a:extLst>
              <a:ext uri="{FF2B5EF4-FFF2-40B4-BE49-F238E27FC236}">
                <a16:creationId xmlns:a16="http://schemas.microsoft.com/office/drawing/2014/main" id="{2AB2682A-A0DA-B742-152A-8891A4FCA5ED}"/>
              </a:ext>
            </a:extLst>
          </p:cNvPr>
          <p:cNvSpPr/>
          <p:nvPr/>
        </p:nvSpPr>
        <p:spPr>
          <a:xfrm>
            <a:off x="1371499" y="2511719"/>
            <a:ext cx="2176917" cy="290644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Rounded Rectangle 327">
            <a:extLst>
              <a:ext uri="{FF2B5EF4-FFF2-40B4-BE49-F238E27FC236}">
                <a16:creationId xmlns:a16="http://schemas.microsoft.com/office/drawing/2014/main" id="{2CE8698A-8EB9-7BB7-2ED2-AE0C16DA16DF}"/>
              </a:ext>
            </a:extLst>
          </p:cNvPr>
          <p:cNvSpPr/>
          <p:nvPr/>
        </p:nvSpPr>
        <p:spPr>
          <a:xfrm>
            <a:off x="1358360" y="2514050"/>
            <a:ext cx="1678011" cy="4152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Shivaraj Akula</a:t>
            </a:r>
          </a:p>
        </p:txBody>
      </p:sp>
      <p:pic>
        <p:nvPicPr>
          <p:cNvPr id="339" name="Graphic 338" descr="Male profile with solid fill">
            <a:extLst>
              <a:ext uri="{FF2B5EF4-FFF2-40B4-BE49-F238E27FC236}">
                <a16:creationId xmlns:a16="http://schemas.microsoft.com/office/drawing/2014/main" id="{C328A3D3-4CB2-910E-D09C-6FA92AA9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1402" y="1874270"/>
            <a:ext cx="839812" cy="915910"/>
          </a:xfrm>
          <a:prstGeom prst="rect">
            <a:avLst/>
          </a:prstGeom>
        </p:spPr>
      </p:pic>
      <p:sp>
        <p:nvSpPr>
          <p:cNvPr id="340" name="Round Diagonal Corner Rectangle 339">
            <a:extLst>
              <a:ext uri="{FF2B5EF4-FFF2-40B4-BE49-F238E27FC236}">
                <a16:creationId xmlns:a16="http://schemas.microsoft.com/office/drawing/2014/main" id="{83A04E28-3CB2-44FB-573A-9FD12EFA0379}"/>
              </a:ext>
            </a:extLst>
          </p:cNvPr>
          <p:cNvSpPr/>
          <p:nvPr/>
        </p:nvSpPr>
        <p:spPr>
          <a:xfrm>
            <a:off x="3832590" y="2511719"/>
            <a:ext cx="2176917" cy="290644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E9C8FAB1-B88B-91C5-C390-4929ADC7B7D2}"/>
              </a:ext>
            </a:extLst>
          </p:cNvPr>
          <p:cNvSpPr/>
          <p:nvPr/>
        </p:nvSpPr>
        <p:spPr>
          <a:xfrm>
            <a:off x="3819451" y="2514050"/>
            <a:ext cx="1678011" cy="4152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Sai Vamsi Gorrela</a:t>
            </a:r>
          </a:p>
        </p:txBody>
      </p:sp>
      <p:pic>
        <p:nvPicPr>
          <p:cNvPr id="342" name="Graphic 341" descr="Male profile with solid fill">
            <a:extLst>
              <a:ext uri="{FF2B5EF4-FFF2-40B4-BE49-F238E27FC236}">
                <a16:creationId xmlns:a16="http://schemas.microsoft.com/office/drawing/2014/main" id="{27BD08C8-6ADC-6602-BB14-B253F2FC3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8669" y="1874270"/>
            <a:ext cx="839812" cy="915910"/>
          </a:xfrm>
          <a:prstGeom prst="rect">
            <a:avLst/>
          </a:prstGeom>
        </p:spPr>
      </p:pic>
      <p:sp>
        <p:nvSpPr>
          <p:cNvPr id="343" name="Round Diagonal Corner Rectangle 342">
            <a:extLst>
              <a:ext uri="{FF2B5EF4-FFF2-40B4-BE49-F238E27FC236}">
                <a16:creationId xmlns:a16="http://schemas.microsoft.com/office/drawing/2014/main" id="{55A1DB01-D693-EFFD-7F4E-E71901BA78BE}"/>
              </a:ext>
            </a:extLst>
          </p:cNvPr>
          <p:cNvSpPr/>
          <p:nvPr/>
        </p:nvSpPr>
        <p:spPr>
          <a:xfrm>
            <a:off x="6293681" y="2493118"/>
            <a:ext cx="2176917" cy="290644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6E6ABCF8-25B1-78AE-E029-0BBC8A6D66BB}"/>
              </a:ext>
            </a:extLst>
          </p:cNvPr>
          <p:cNvSpPr/>
          <p:nvPr/>
        </p:nvSpPr>
        <p:spPr>
          <a:xfrm>
            <a:off x="6280542" y="2495449"/>
            <a:ext cx="1678011" cy="4152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Tahoor Mohammed</a:t>
            </a:r>
          </a:p>
        </p:txBody>
      </p:sp>
      <p:pic>
        <p:nvPicPr>
          <p:cNvPr id="345" name="Graphic 344" descr="Male profile with solid fill">
            <a:extLst>
              <a:ext uri="{FF2B5EF4-FFF2-40B4-BE49-F238E27FC236}">
                <a16:creationId xmlns:a16="http://schemas.microsoft.com/office/drawing/2014/main" id="{967C9723-DB8C-9DF6-00BE-0A8A7F881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600" y="1874270"/>
            <a:ext cx="839812" cy="915910"/>
          </a:xfrm>
          <a:prstGeom prst="rect">
            <a:avLst/>
          </a:prstGeom>
        </p:spPr>
      </p:pic>
      <p:sp>
        <p:nvSpPr>
          <p:cNvPr id="346" name="Round Diagonal Corner Rectangle 345">
            <a:extLst>
              <a:ext uri="{FF2B5EF4-FFF2-40B4-BE49-F238E27FC236}">
                <a16:creationId xmlns:a16="http://schemas.microsoft.com/office/drawing/2014/main" id="{C63E5D66-2ACB-91E4-B059-49BA77B2D3A5}"/>
              </a:ext>
            </a:extLst>
          </p:cNvPr>
          <p:cNvSpPr/>
          <p:nvPr/>
        </p:nvSpPr>
        <p:spPr>
          <a:xfrm>
            <a:off x="8767448" y="2493118"/>
            <a:ext cx="2176917" cy="2906441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CF8C6AC4-03C0-BBD6-F1C6-9171737206A4}"/>
              </a:ext>
            </a:extLst>
          </p:cNvPr>
          <p:cNvSpPr/>
          <p:nvPr/>
        </p:nvSpPr>
        <p:spPr>
          <a:xfrm>
            <a:off x="8754309" y="2495449"/>
            <a:ext cx="1678011" cy="4152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Gopi Krishna J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F4A3FBA2-611C-1643-6D7D-23D0A7F28A9F}"/>
              </a:ext>
            </a:extLst>
          </p:cNvPr>
          <p:cNvSpPr txBox="1"/>
          <p:nvPr/>
        </p:nvSpPr>
        <p:spPr>
          <a:xfrm>
            <a:off x="1358360" y="3338159"/>
            <a:ext cx="219005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App Screens Mockups/Design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Home Screen Modules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Report Binding and Reports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Project Documentation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2725DEE-FF12-9610-956B-687DF7EF0036}"/>
              </a:ext>
            </a:extLst>
          </p:cNvPr>
          <p:cNvSpPr txBox="1"/>
          <p:nvPr/>
        </p:nvSpPr>
        <p:spPr>
          <a:xfrm>
            <a:off x="3819450" y="3338159"/>
            <a:ext cx="21628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User Profile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Settings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Testing of App Automations and Test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Project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1D5F744-C509-CBFB-2803-9E18C2979922}"/>
              </a:ext>
            </a:extLst>
          </p:cNvPr>
          <p:cNvSpPr txBox="1"/>
          <p:nvPr/>
        </p:nvSpPr>
        <p:spPr>
          <a:xfrm>
            <a:off x="6279489" y="3338159"/>
            <a:ext cx="21500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Database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App Screens Mockups/Design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Budget Module and Report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Project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B6641240-BB5D-B064-DED0-2205B2BFA94F}"/>
              </a:ext>
            </a:extLst>
          </p:cNvPr>
          <p:cNvSpPr txBox="1"/>
          <p:nvPr/>
        </p:nvSpPr>
        <p:spPr>
          <a:xfrm>
            <a:off x="8783494" y="3332272"/>
            <a:ext cx="21740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Home Screen Modules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Chart APIs and Reports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Settings Modules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Project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CA884-4DF3-8351-7C15-15F3139998C5}"/>
              </a:ext>
            </a:extLst>
          </p:cNvPr>
          <p:cNvSpPr txBox="1"/>
          <p:nvPr/>
        </p:nvSpPr>
        <p:spPr>
          <a:xfrm>
            <a:off x="828079" y="2960654"/>
            <a:ext cx="2036498" cy="586105"/>
          </a:xfrm>
          <a:prstGeom prst="rect">
            <a:avLst/>
          </a:prstGeom>
          <a:solidFill>
            <a:srgbClr val="E9E6D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9E6D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8944" tIns="158944" rIns="158944" bIns="158944" numCol="1" spcCol="1270" anchor="ctr" anchorCtr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spc="1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INCOME TRACKING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D838-5423-77BE-CCDE-4993A82A987A}"/>
              </a:ext>
            </a:extLst>
          </p:cNvPr>
          <p:cNvSpPr txBox="1"/>
          <p:nvPr/>
        </p:nvSpPr>
        <p:spPr>
          <a:xfrm>
            <a:off x="4901075" y="2960654"/>
            <a:ext cx="2036498" cy="586105"/>
          </a:xfrm>
          <a:prstGeom prst="rect">
            <a:avLst/>
          </a:prstGeom>
          <a:solidFill>
            <a:srgbClr val="E9E6D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9E6D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8944" tIns="158944" rIns="158944" bIns="158944" numCol="1" spcCol="1270" anchor="ctr" anchorCtr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spc="1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MULTICURRENCY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06D4F-059C-44D5-AFE2-932BE2DC8BEB}"/>
              </a:ext>
            </a:extLst>
          </p:cNvPr>
          <p:cNvSpPr txBox="1"/>
          <p:nvPr/>
        </p:nvSpPr>
        <p:spPr>
          <a:xfrm>
            <a:off x="8974071" y="2960654"/>
            <a:ext cx="2036498" cy="586105"/>
          </a:xfrm>
          <a:prstGeom prst="rect">
            <a:avLst/>
          </a:prstGeom>
          <a:solidFill>
            <a:srgbClr val="E9E6D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9E6D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8944" tIns="158944" rIns="158944" bIns="158944" numCol="1" spcCol="1270" anchor="ctr" anchorCtr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spc="1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CLOUD SYNC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8B3C1-36B8-2FA2-E5D3-9798CA092930}"/>
              </a:ext>
            </a:extLst>
          </p:cNvPr>
          <p:cNvSpPr txBox="1"/>
          <p:nvPr/>
        </p:nvSpPr>
        <p:spPr>
          <a:xfrm>
            <a:off x="2864577" y="4072397"/>
            <a:ext cx="2036498" cy="586105"/>
          </a:xfrm>
          <a:prstGeom prst="rect">
            <a:avLst/>
          </a:prstGeom>
          <a:solidFill>
            <a:srgbClr val="E9E6D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9E6D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8944" tIns="158944" rIns="158944" bIns="158944" numCol="1" spcCol="1270" anchor="ctr" anchorCtr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spc="1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D536A-F7A3-164F-B903-CBA6D413BE60}"/>
              </a:ext>
            </a:extLst>
          </p:cNvPr>
          <p:cNvSpPr txBox="1"/>
          <p:nvPr/>
        </p:nvSpPr>
        <p:spPr>
          <a:xfrm>
            <a:off x="6937573" y="4072396"/>
            <a:ext cx="2036498" cy="586105"/>
          </a:xfrm>
          <a:prstGeom prst="rect">
            <a:avLst/>
          </a:prstGeom>
          <a:solidFill>
            <a:srgbClr val="E9E6D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9E6D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58944" tIns="158944" rIns="158944" bIns="158944" numCol="1" spcCol="1270" anchor="ctr" anchorCtr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spc="15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75216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09/14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10/05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11/02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12/07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Project Design Presentation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Initial draft push to main branch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Project Mid Review and Presentation and push to main branch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Final production Review and Presentation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731894"/>
            <a:ext cx="5111750" cy="1525588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+mj-lt"/>
              </a:rPr>
              <a:t>Our iOS Expense Tracker app offers a comprehensive solution for effective personal finance management. Users can effortlessly track expenses, customize categories, set budgets, and receive bill reminders. </a:t>
            </a:r>
            <a:endParaRPr lang="en-US" sz="16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976" y="324826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Shivaraj Akula – </a:t>
            </a:r>
            <a:r>
              <a:rPr lang="en-US" dirty="0">
                <a:hlinkClick r:id="rId2"/>
              </a:rPr>
              <a:t>akulas2222@uhcl.edu</a:t>
            </a:r>
            <a:br>
              <a:rPr lang="en-US" dirty="0"/>
            </a:br>
            <a:r>
              <a:rPr lang="en-US" dirty="0"/>
              <a:t>Sai Vamsi – </a:t>
            </a:r>
            <a:r>
              <a:rPr lang="en-US" dirty="0">
                <a:hlinkClick r:id="rId3"/>
              </a:rPr>
              <a:t>gorrelaS2532@uhcl.edu</a:t>
            </a:r>
            <a:br>
              <a:rPr lang="en-US" dirty="0"/>
            </a:br>
            <a:r>
              <a:rPr lang="en-US" dirty="0"/>
              <a:t>Tahoor -  </a:t>
            </a:r>
            <a:r>
              <a:rPr lang="en-US" dirty="0">
                <a:hlinkClick r:id="rId4"/>
              </a:rPr>
              <a:t>mohammedT6473@uhcl.edu</a:t>
            </a:r>
            <a:br>
              <a:rPr lang="en-US" dirty="0"/>
            </a:br>
            <a:r>
              <a:rPr lang="en-US" dirty="0"/>
              <a:t>Gopi – </a:t>
            </a:r>
            <a:r>
              <a:rPr lang="en-US" dirty="0">
                <a:hlinkClick r:id="rId5"/>
              </a:rPr>
              <a:t>javvajiG8191@uhcl.edu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40" y="624206"/>
            <a:ext cx="2297684" cy="71532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340" y="1772444"/>
            <a:ext cx="4044188" cy="446135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MVC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Mockups and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26" y="6356349"/>
            <a:ext cx="2482842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477894"/>
            <a:ext cx="5111750" cy="1525588"/>
          </a:xfrm>
        </p:spPr>
        <p:txBody>
          <a:bodyPr>
            <a:normAutofit/>
          </a:bodyPr>
          <a:lstStyle/>
          <a:p>
            <a:r>
              <a:rPr lang="en-US" dirty="0"/>
              <a:t>"Minimal" is a mobile application for iOS that empowers users to take control of their expenses. With a user-friendly interface and a comprehensive set of tools.</a:t>
            </a:r>
          </a:p>
          <a:p>
            <a:r>
              <a:rPr lang="en-US" dirty="0"/>
              <a:t>The app aims to make expense tracking simple, innovative and efficient.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6670"/>
            <a:ext cx="296672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1041400"/>
            <a:ext cx="4743450" cy="1715531"/>
          </a:xfrm>
        </p:spPr>
        <p:txBody>
          <a:bodyPr/>
          <a:lstStyle/>
          <a:p>
            <a:r>
              <a:rPr lang="en-US" dirty="0"/>
              <a:t>APPLICATION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2915523"/>
            <a:ext cx="4179570" cy="3048397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Our iOS expense tracking app will provide users with a comprehensive set of features to manage their personal finances effectively.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Key features include expense tracking with customizable categories, budget management, expense analytics, bill reminders.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Users will have the ability to manually enter expenses, capture receipt photos, set budgets, receive notifications.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477894"/>
            <a:ext cx="5111750" cy="20288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Expense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Budget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Expense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Bill Reminders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6670"/>
            <a:ext cx="296672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9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2" y="453392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MVC DESIGN</a:t>
            </a:r>
          </a:p>
        </p:txBody>
      </p:sp>
      <p:pic>
        <p:nvPicPr>
          <p:cNvPr id="8" name="Picture 7" descr="A diagram of a budget model&#10;&#10;Description automatically generated">
            <a:extLst>
              <a:ext uri="{FF2B5EF4-FFF2-40B4-BE49-F238E27FC236}">
                <a16:creationId xmlns:a16="http://schemas.microsoft.com/office/drawing/2014/main" id="{89F85FC0-AC15-79E5-FA27-C8D875DF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60" y="1400163"/>
            <a:ext cx="7147084" cy="4780925"/>
          </a:xfrm>
          <a:prstGeom prst="rect">
            <a:avLst/>
          </a:prstGeom>
          <a:noFill/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MINIMAL – EXPENSE TRACKER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34" y="2937506"/>
            <a:ext cx="2620433" cy="982988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MINIMAL – EXPENSE TRACKER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D26FA5-51F3-4A7A-93C9-E5452D7E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7" y="151013"/>
            <a:ext cx="8798221" cy="62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MINIMAL – EXPENSE TRACKER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1E8DE-EF60-A6AD-2E3D-A7E4B217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112061"/>
            <a:ext cx="6562725" cy="6609414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2162B5D-FF2E-2F8A-E144-1B2DEC66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061" y="787399"/>
            <a:ext cx="2824163" cy="1317626"/>
          </a:xfrm>
        </p:spPr>
        <p:txBody>
          <a:bodyPr/>
          <a:lstStyle/>
          <a:p>
            <a:r>
              <a:rPr lang="en-US" dirty="0"/>
              <a:t>Home screen Mockups</a:t>
            </a:r>
          </a:p>
        </p:txBody>
      </p:sp>
    </p:spTree>
    <p:extLst>
      <p:ext uri="{BB962C8B-B14F-4D97-AF65-F5344CB8AC3E}">
        <p14:creationId xmlns:p14="http://schemas.microsoft.com/office/powerpoint/2010/main" val="280782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MINIMAL – EXPENSE TRACKER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7F54-1E7A-8C1F-8FC5-2327AD8F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1350"/>
            <a:ext cx="5978334" cy="55753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01A760A-69DE-E019-1317-92FB5045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793750"/>
            <a:ext cx="3752850" cy="1317626"/>
          </a:xfrm>
        </p:spPr>
        <p:txBody>
          <a:bodyPr/>
          <a:lstStyle/>
          <a:p>
            <a:r>
              <a:rPr lang="en-US" dirty="0"/>
              <a:t>Budget screen Mockups</a:t>
            </a:r>
          </a:p>
        </p:txBody>
      </p:sp>
    </p:spTree>
    <p:extLst>
      <p:ext uri="{BB962C8B-B14F-4D97-AF65-F5344CB8AC3E}">
        <p14:creationId xmlns:p14="http://schemas.microsoft.com/office/powerpoint/2010/main" val="139369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328976 Minimalist presentation_Win32_v3" id="{68F91E1F-47E3-4784-97BA-A7779D45FCD8}" vid="{DD4A590D-E633-4E0F-B7C2-7C0F99B0E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C4DF17-F044-499E-9F05-A29D5AD84F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9871E02-0625-4B19-9E83-24FAEB4AA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6CD170-8994-4B78-9EA8-2A6D16DEF2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538</Words>
  <Application>Microsoft Macintosh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Office Theme</vt:lpstr>
      <vt:lpstr>MINIMAL Expense TRACKER</vt:lpstr>
      <vt:lpstr>AGENDA</vt:lpstr>
      <vt:lpstr>INTRODUCTION</vt:lpstr>
      <vt:lpstr>APPLICATION SCOPE</vt:lpstr>
      <vt:lpstr>KEY FEATURES</vt:lpstr>
      <vt:lpstr>MVC DESIGN</vt:lpstr>
      <vt:lpstr>Database design</vt:lpstr>
      <vt:lpstr>Home screen Mockups</vt:lpstr>
      <vt:lpstr>Budget screen Mockups</vt:lpstr>
      <vt:lpstr>Budget screen Mockups cont…</vt:lpstr>
      <vt:lpstr>Settings modules</vt:lpstr>
      <vt:lpstr>FRAMEWORKS</vt:lpstr>
      <vt:lpstr>"None of us is as smart as all of us." — Ken Blanchard</vt:lpstr>
      <vt:lpstr>MEET OUR TEAM</vt:lpstr>
      <vt:lpstr>TASK DIVISION</vt:lpstr>
      <vt:lpstr>FUTURE SCOPE</vt:lpstr>
      <vt:lpstr>TIMELINE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Expense TRACKER</dc:title>
  <dc:creator>Akula, Shivaraj</dc:creator>
  <cp:lastModifiedBy>Akula, Shivaraj</cp:lastModifiedBy>
  <cp:revision>75</cp:revision>
  <dcterms:created xsi:type="dcterms:W3CDTF">2023-09-13T02:27:06Z</dcterms:created>
  <dcterms:modified xsi:type="dcterms:W3CDTF">2023-11-02T21:07:08Z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